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6"/>
  </p:notesMasterIdLst>
  <p:sldIdLst>
    <p:sldId id="256" r:id="rId3"/>
    <p:sldId id="257" r:id="rId4"/>
    <p:sldId id="304" r:id="rId5"/>
    <p:sldId id="287" r:id="rId6"/>
    <p:sldId id="288" r:id="rId7"/>
    <p:sldId id="289" r:id="rId8"/>
    <p:sldId id="292" r:id="rId9"/>
    <p:sldId id="293" r:id="rId10"/>
    <p:sldId id="294" r:id="rId11"/>
    <p:sldId id="295" r:id="rId12"/>
    <p:sldId id="296" r:id="rId13"/>
    <p:sldId id="297" r:id="rId14"/>
    <p:sldId id="290" r:id="rId15"/>
    <p:sldId id="291" r:id="rId16"/>
    <p:sldId id="303" r:id="rId17"/>
    <p:sldId id="298" r:id="rId18"/>
    <p:sldId id="299" r:id="rId19"/>
    <p:sldId id="300" r:id="rId20"/>
    <p:sldId id="265" r:id="rId21"/>
    <p:sldId id="266" r:id="rId22"/>
    <p:sldId id="267" r:id="rId23"/>
    <p:sldId id="268" r:id="rId24"/>
    <p:sldId id="269" r:id="rId25"/>
    <p:sldId id="273" r:id="rId26"/>
    <p:sldId id="301" r:id="rId27"/>
    <p:sldId id="276" r:id="rId28"/>
    <p:sldId id="270" r:id="rId29"/>
    <p:sldId id="282" r:id="rId30"/>
    <p:sldId id="283" r:id="rId31"/>
    <p:sldId id="284" r:id="rId32"/>
    <p:sldId id="279" r:id="rId33"/>
    <p:sldId id="302" r:id="rId34"/>
    <p:sldId id="2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C32404-B807-4F15-AC67-7E2377B80190}" type="doc">
      <dgm:prSet loTypeId="urn:microsoft.com/office/officeart/2005/8/layout/cycle7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CE54DA8-93CB-4548-B4CA-D02C78B40C66}">
      <dgm:prSet phldrT="[Text]"/>
      <dgm:spPr/>
      <dgm:t>
        <a:bodyPr/>
        <a:lstStyle/>
        <a:p>
          <a:r>
            <a:rPr lang="en-US" b="1" dirty="0" smtClean="0"/>
            <a:t>Recognition</a:t>
          </a:r>
          <a:endParaRPr lang="en-US" b="1" dirty="0"/>
        </a:p>
      </dgm:t>
    </dgm:pt>
    <dgm:pt modelId="{66050C93-A7C0-4042-8F47-0631209B22E2}" type="parTrans" cxnId="{A60C20CA-8FBA-41C7-A36D-34AAED5CF442}">
      <dgm:prSet/>
      <dgm:spPr/>
      <dgm:t>
        <a:bodyPr/>
        <a:lstStyle/>
        <a:p>
          <a:endParaRPr lang="en-US"/>
        </a:p>
      </dgm:t>
    </dgm:pt>
    <dgm:pt modelId="{6E70339C-1F39-4B3E-831D-4E3A3705E2CE}" type="sibTrans" cxnId="{A60C20CA-8FBA-41C7-A36D-34AAED5CF442}">
      <dgm:prSet/>
      <dgm:spPr/>
      <dgm:t>
        <a:bodyPr/>
        <a:lstStyle/>
        <a:p>
          <a:endParaRPr lang="en-US"/>
        </a:p>
      </dgm:t>
    </dgm:pt>
    <dgm:pt modelId="{0A0C0FFD-34C1-4AAF-8B10-5389980C093A}">
      <dgm:prSet phldrT="[Text]"/>
      <dgm:spPr/>
      <dgm:t>
        <a:bodyPr/>
        <a:lstStyle/>
        <a:p>
          <a:r>
            <a:rPr lang="en-US" b="1" dirty="0" smtClean="0"/>
            <a:t>Reorganization</a:t>
          </a:r>
          <a:endParaRPr lang="en-US" b="1" dirty="0"/>
        </a:p>
      </dgm:t>
    </dgm:pt>
    <dgm:pt modelId="{C37E84AD-2BAF-4E6A-BB94-B965CCECD22D}" type="parTrans" cxnId="{5481ED08-0A29-415E-89E2-AB7243D43CFE}">
      <dgm:prSet/>
      <dgm:spPr/>
      <dgm:t>
        <a:bodyPr/>
        <a:lstStyle/>
        <a:p>
          <a:endParaRPr lang="en-US"/>
        </a:p>
      </dgm:t>
    </dgm:pt>
    <dgm:pt modelId="{1707742D-E2D1-474E-ADAF-6F9CC75B25A0}" type="sibTrans" cxnId="{5481ED08-0A29-415E-89E2-AB7243D43CFE}">
      <dgm:prSet/>
      <dgm:spPr/>
      <dgm:t>
        <a:bodyPr/>
        <a:lstStyle/>
        <a:p>
          <a:endParaRPr lang="en-US"/>
        </a:p>
      </dgm:t>
    </dgm:pt>
    <dgm:pt modelId="{9EE1FA66-0389-4AD9-B56B-DB0318235985}">
      <dgm:prSet phldrT="[Text]"/>
      <dgm:spPr/>
      <dgm:t>
        <a:bodyPr/>
        <a:lstStyle/>
        <a:p>
          <a:r>
            <a:rPr lang="en-US" b="1" dirty="0" smtClean="0"/>
            <a:t>Reconstruction</a:t>
          </a:r>
          <a:endParaRPr lang="en-US" b="1" dirty="0"/>
        </a:p>
      </dgm:t>
    </dgm:pt>
    <dgm:pt modelId="{2BB54883-DBE9-491E-8AED-9DE75C04E0D6}" type="parTrans" cxnId="{AE442235-6453-4C32-ABE6-F12311EAD563}">
      <dgm:prSet/>
      <dgm:spPr/>
      <dgm:t>
        <a:bodyPr/>
        <a:lstStyle/>
        <a:p>
          <a:endParaRPr lang="en-US"/>
        </a:p>
      </dgm:t>
    </dgm:pt>
    <dgm:pt modelId="{58D73494-5844-443F-A9D6-A00FE8AFF651}" type="sibTrans" cxnId="{AE442235-6453-4C32-ABE6-F12311EAD563}">
      <dgm:prSet/>
      <dgm:spPr/>
      <dgm:t>
        <a:bodyPr/>
        <a:lstStyle/>
        <a:p>
          <a:endParaRPr lang="en-US"/>
        </a:p>
      </dgm:t>
    </dgm:pt>
    <dgm:pt modelId="{F12D2557-3A8C-446A-B67B-F0061D14E14D}" type="pres">
      <dgm:prSet presAssocID="{FEC32404-B807-4F15-AC67-7E2377B801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694484-7E3D-4E56-9FB1-10D5A8D6884E}" type="pres">
      <dgm:prSet presAssocID="{5CE54DA8-93CB-4548-B4CA-D02C78B40C6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3AA3C0-AA92-4BE8-BEA4-873A929C121A}" type="pres">
      <dgm:prSet presAssocID="{6E70339C-1F39-4B3E-831D-4E3A3705E2C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C5565BB-1C7A-4F69-9D31-6A2C95AF91B2}" type="pres">
      <dgm:prSet presAssocID="{6E70339C-1F39-4B3E-831D-4E3A3705E2CE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24124C01-F650-418C-AEA4-11701E528731}" type="pres">
      <dgm:prSet presAssocID="{0A0C0FFD-34C1-4AAF-8B10-5389980C093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646F4-AC09-4D3D-A797-D7A34CDE0ACC}" type="pres">
      <dgm:prSet presAssocID="{1707742D-E2D1-474E-ADAF-6F9CC75B25A0}" presName="sibTrans" presStyleLbl="sibTrans2D1" presStyleIdx="1" presStyleCnt="3"/>
      <dgm:spPr/>
      <dgm:t>
        <a:bodyPr/>
        <a:lstStyle/>
        <a:p>
          <a:endParaRPr lang="en-US"/>
        </a:p>
      </dgm:t>
    </dgm:pt>
    <dgm:pt modelId="{C7E2E619-F3EB-42E9-8F8B-07806251632F}" type="pres">
      <dgm:prSet presAssocID="{1707742D-E2D1-474E-ADAF-6F9CC75B25A0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5DA7384-C20B-4FCD-A7F1-6588D5D67601}" type="pres">
      <dgm:prSet presAssocID="{9EE1FA66-0389-4AD9-B56B-DB031823598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E071EA-9D06-4F63-9C22-9724FA618A23}" type="pres">
      <dgm:prSet presAssocID="{58D73494-5844-443F-A9D6-A00FE8AFF651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76466DA-89CE-49BA-8E87-51138FDD283B}" type="pres">
      <dgm:prSet presAssocID="{58D73494-5844-443F-A9D6-A00FE8AFF651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9B079A17-95DA-432C-9409-A3F308C07E88}" type="presOf" srcId="{1707742D-E2D1-474E-ADAF-6F9CC75B25A0}" destId="{C7E2E619-F3EB-42E9-8F8B-07806251632F}" srcOrd="1" destOrd="0" presId="urn:microsoft.com/office/officeart/2005/8/layout/cycle7"/>
    <dgm:cxn modelId="{1672D4EF-C005-4801-BC4B-74F77FA29AC3}" type="presOf" srcId="{58D73494-5844-443F-A9D6-A00FE8AFF651}" destId="{45E071EA-9D06-4F63-9C22-9724FA618A23}" srcOrd="0" destOrd="0" presId="urn:microsoft.com/office/officeart/2005/8/layout/cycle7"/>
    <dgm:cxn modelId="{E52B5CB1-56F6-47E2-8FBA-9BC45B733306}" type="presOf" srcId="{6E70339C-1F39-4B3E-831D-4E3A3705E2CE}" destId="{0A3AA3C0-AA92-4BE8-BEA4-873A929C121A}" srcOrd="0" destOrd="0" presId="urn:microsoft.com/office/officeart/2005/8/layout/cycle7"/>
    <dgm:cxn modelId="{C1D45DD2-DDB9-45C7-B425-2C252D3EA381}" type="presOf" srcId="{58D73494-5844-443F-A9D6-A00FE8AFF651}" destId="{F76466DA-89CE-49BA-8E87-51138FDD283B}" srcOrd="1" destOrd="0" presId="urn:microsoft.com/office/officeart/2005/8/layout/cycle7"/>
    <dgm:cxn modelId="{C123C68B-5C38-49FB-B285-03CD57165FC3}" type="presOf" srcId="{5CE54DA8-93CB-4548-B4CA-D02C78B40C66}" destId="{CB694484-7E3D-4E56-9FB1-10D5A8D6884E}" srcOrd="0" destOrd="0" presId="urn:microsoft.com/office/officeart/2005/8/layout/cycle7"/>
    <dgm:cxn modelId="{A60C20CA-8FBA-41C7-A36D-34AAED5CF442}" srcId="{FEC32404-B807-4F15-AC67-7E2377B80190}" destId="{5CE54DA8-93CB-4548-B4CA-D02C78B40C66}" srcOrd="0" destOrd="0" parTransId="{66050C93-A7C0-4042-8F47-0631209B22E2}" sibTransId="{6E70339C-1F39-4B3E-831D-4E3A3705E2CE}"/>
    <dgm:cxn modelId="{E6F3F90A-67F3-493C-91B2-BB5363443EE7}" type="presOf" srcId="{9EE1FA66-0389-4AD9-B56B-DB0318235985}" destId="{05DA7384-C20B-4FCD-A7F1-6588D5D67601}" srcOrd="0" destOrd="0" presId="urn:microsoft.com/office/officeart/2005/8/layout/cycle7"/>
    <dgm:cxn modelId="{F83CD1CE-F9A6-4E62-8874-1B256B4F664B}" type="presOf" srcId="{6E70339C-1F39-4B3E-831D-4E3A3705E2CE}" destId="{9C5565BB-1C7A-4F69-9D31-6A2C95AF91B2}" srcOrd="1" destOrd="0" presId="urn:microsoft.com/office/officeart/2005/8/layout/cycle7"/>
    <dgm:cxn modelId="{5481ED08-0A29-415E-89E2-AB7243D43CFE}" srcId="{FEC32404-B807-4F15-AC67-7E2377B80190}" destId="{0A0C0FFD-34C1-4AAF-8B10-5389980C093A}" srcOrd="1" destOrd="0" parTransId="{C37E84AD-2BAF-4E6A-BB94-B965CCECD22D}" sibTransId="{1707742D-E2D1-474E-ADAF-6F9CC75B25A0}"/>
    <dgm:cxn modelId="{AE442235-6453-4C32-ABE6-F12311EAD563}" srcId="{FEC32404-B807-4F15-AC67-7E2377B80190}" destId="{9EE1FA66-0389-4AD9-B56B-DB0318235985}" srcOrd="2" destOrd="0" parTransId="{2BB54883-DBE9-491E-8AED-9DE75C04E0D6}" sibTransId="{58D73494-5844-443F-A9D6-A00FE8AFF651}"/>
    <dgm:cxn modelId="{4FC48711-922C-4F3A-B30B-693569EA43F7}" type="presOf" srcId="{1707742D-E2D1-474E-ADAF-6F9CC75B25A0}" destId="{1D7646F4-AC09-4D3D-A797-D7A34CDE0ACC}" srcOrd="0" destOrd="0" presId="urn:microsoft.com/office/officeart/2005/8/layout/cycle7"/>
    <dgm:cxn modelId="{E8B3FA4E-2CD0-4C9F-83C5-AF4C25804408}" type="presOf" srcId="{0A0C0FFD-34C1-4AAF-8B10-5389980C093A}" destId="{24124C01-F650-418C-AEA4-11701E528731}" srcOrd="0" destOrd="0" presId="urn:microsoft.com/office/officeart/2005/8/layout/cycle7"/>
    <dgm:cxn modelId="{DB65C089-0607-4F4C-AD53-0A8A106AC27C}" type="presOf" srcId="{FEC32404-B807-4F15-AC67-7E2377B80190}" destId="{F12D2557-3A8C-446A-B67B-F0061D14E14D}" srcOrd="0" destOrd="0" presId="urn:microsoft.com/office/officeart/2005/8/layout/cycle7"/>
    <dgm:cxn modelId="{6A76BE33-2F9F-46F6-831C-306C66C443A3}" type="presParOf" srcId="{F12D2557-3A8C-446A-B67B-F0061D14E14D}" destId="{CB694484-7E3D-4E56-9FB1-10D5A8D6884E}" srcOrd="0" destOrd="0" presId="urn:microsoft.com/office/officeart/2005/8/layout/cycle7"/>
    <dgm:cxn modelId="{3796763F-483B-4600-9268-18F5D5808068}" type="presParOf" srcId="{F12D2557-3A8C-446A-B67B-F0061D14E14D}" destId="{0A3AA3C0-AA92-4BE8-BEA4-873A929C121A}" srcOrd="1" destOrd="0" presId="urn:microsoft.com/office/officeart/2005/8/layout/cycle7"/>
    <dgm:cxn modelId="{7A66A6B3-AFBE-4CB4-9E0D-3A0A7302DC64}" type="presParOf" srcId="{0A3AA3C0-AA92-4BE8-BEA4-873A929C121A}" destId="{9C5565BB-1C7A-4F69-9D31-6A2C95AF91B2}" srcOrd="0" destOrd="0" presId="urn:microsoft.com/office/officeart/2005/8/layout/cycle7"/>
    <dgm:cxn modelId="{30D061F4-8EEF-4CF6-BC37-74D33FD688D0}" type="presParOf" srcId="{F12D2557-3A8C-446A-B67B-F0061D14E14D}" destId="{24124C01-F650-418C-AEA4-11701E528731}" srcOrd="2" destOrd="0" presId="urn:microsoft.com/office/officeart/2005/8/layout/cycle7"/>
    <dgm:cxn modelId="{0DBF1F59-C9EA-47EA-B4E9-1630CBF60AA7}" type="presParOf" srcId="{F12D2557-3A8C-446A-B67B-F0061D14E14D}" destId="{1D7646F4-AC09-4D3D-A797-D7A34CDE0ACC}" srcOrd="3" destOrd="0" presId="urn:microsoft.com/office/officeart/2005/8/layout/cycle7"/>
    <dgm:cxn modelId="{D250D4BB-B7A8-4CF0-B6E8-770B2AD0C936}" type="presParOf" srcId="{1D7646F4-AC09-4D3D-A797-D7A34CDE0ACC}" destId="{C7E2E619-F3EB-42E9-8F8B-07806251632F}" srcOrd="0" destOrd="0" presId="urn:microsoft.com/office/officeart/2005/8/layout/cycle7"/>
    <dgm:cxn modelId="{B3F80186-8354-4B7B-ABF1-8307D80D60ED}" type="presParOf" srcId="{F12D2557-3A8C-446A-B67B-F0061D14E14D}" destId="{05DA7384-C20B-4FCD-A7F1-6588D5D67601}" srcOrd="4" destOrd="0" presId="urn:microsoft.com/office/officeart/2005/8/layout/cycle7"/>
    <dgm:cxn modelId="{F247003A-0F65-46F1-8A45-847A795F41AD}" type="presParOf" srcId="{F12D2557-3A8C-446A-B67B-F0061D14E14D}" destId="{45E071EA-9D06-4F63-9C22-9724FA618A23}" srcOrd="5" destOrd="0" presId="urn:microsoft.com/office/officeart/2005/8/layout/cycle7"/>
    <dgm:cxn modelId="{770B7DC7-B2FF-4332-9335-C1D08024AED2}" type="presParOf" srcId="{45E071EA-9D06-4F63-9C22-9724FA618A23}" destId="{F76466DA-89CE-49BA-8E87-51138FDD283B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94484-7E3D-4E56-9FB1-10D5A8D6884E}">
      <dsp:nvSpPr>
        <dsp:cNvPr id="0" name=""/>
        <dsp:cNvSpPr/>
      </dsp:nvSpPr>
      <dsp:spPr>
        <a:xfrm>
          <a:off x="2734995" y="999"/>
          <a:ext cx="2073808" cy="10369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Recognition</a:t>
          </a:r>
          <a:endParaRPr lang="en-US" sz="1900" b="1" kern="1200" dirty="0"/>
        </a:p>
      </dsp:txBody>
      <dsp:txXfrm>
        <a:off x="2765365" y="31369"/>
        <a:ext cx="2013068" cy="976164"/>
      </dsp:txXfrm>
    </dsp:sp>
    <dsp:sp modelId="{0A3AA3C0-AA92-4BE8-BEA4-873A929C121A}">
      <dsp:nvSpPr>
        <dsp:cNvPr id="0" name=""/>
        <dsp:cNvSpPr/>
      </dsp:nvSpPr>
      <dsp:spPr>
        <a:xfrm rot="3600000">
          <a:off x="4087921" y="1820345"/>
          <a:ext cx="1079631" cy="36291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196796" y="1892928"/>
        <a:ext cx="861881" cy="217750"/>
      </dsp:txXfrm>
    </dsp:sp>
    <dsp:sp modelId="{24124C01-F650-418C-AEA4-11701E528731}">
      <dsp:nvSpPr>
        <dsp:cNvPr id="0" name=""/>
        <dsp:cNvSpPr/>
      </dsp:nvSpPr>
      <dsp:spPr>
        <a:xfrm>
          <a:off x="4446669" y="2965704"/>
          <a:ext cx="2073808" cy="1036904"/>
        </a:xfrm>
        <a:prstGeom prst="roundRect">
          <a:avLst>
            <a:gd name="adj" fmla="val 1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Reorganization</a:t>
          </a:r>
          <a:endParaRPr lang="en-US" sz="1900" b="1" kern="1200" dirty="0"/>
        </a:p>
      </dsp:txBody>
      <dsp:txXfrm>
        <a:off x="4477039" y="2996074"/>
        <a:ext cx="2013068" cy="976164"/>
      </dsp:txXfrm>
    </dsp:sp>
    <dsp:sp modelId="{1D7646F4-AC09-4D3D-A797-D7A34CDE0ACC}">
      <dsp:nvSpPr>
        <dsp:cNvPr id="0" name=""/>
        <dsp:cNvSpPr/>
      </dsp:nvSpPr>
      <dsp:spPr>
        <a:xfrm rot="10800000">
          <a:off x="3232084" y="3302698"/>
          <a:ext cx="1079631" cy="36291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340959" y="3375281"/>
        <a:ext cx="861881" cy="217750"/>
      </dsp:txXfrm>
    </dsp:sp>
    <dsp:sp modelId="{05DA7384-C20B-4FCD-A7F1-6588D5D67601}">
      <dsp:nvSpPr>
        <dsp:cNvPr id="0" name=""/>
        <dsp:cNvSpPr/>
      </dsp:nvSpPr>
      <dsp:spPr>
        <a:xfrm>
          <a:off x="1023322" y="2965704"/>
          <a:ext cx="2073808" cy="1036904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Reconstruction</a:t>
          </a:r>
          <a:endParaRPr lang="en-US" sz="1900" b="1" kern="1200" dirty="0"/>
        </a:p>
      </dsp:txBody>
      <dsp:txXfrm>
        <a:off x="1053692" y="2996074"/>
        <a:ext cx="2013068" cy="976164"/>
      </dsp:txXfrm>
    </dsp:sp>
    <dsp:sp modelId="{45E071EA-9D06-4F63-9C22-9724FA618A23}">
      <dsp:nvSpPr>
        <dsp:cNvPr id="0" name=""/>
        <dsp:cNvSpPr/>
      </dsp:nvSpPr>
      <dsp:spPr>
        <a:xfrm rot="18000000">
          <a:off x="2376247" y="1820345"/>
          <a:ext cx="1079631" cy="36291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485122" y="1892928"/>
        <a:ext cx="861881" cy="217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6A8D95C-E36E-4205-B02D-6153EC4C01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FD84639-9B4B-452D-AA10-A2500037F9E6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6A8D95C-E36E-4205-B02D-6153EC4C0195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333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0" y="102600"/>
            <a:ext cx="1219176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0" y="102600"/>
            <a:ext cx="1219176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9/14/18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170CD5D-01A1-4BAD-980E-547F3D0E4B09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12191760" cy="132516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Click to edit Master title style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9/14/18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9401760" y="644436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01F9F6D-E70C-4364-9A5A-D162C51E6D3E}" type="slidenum">
              <a:rPr lang="en-US" sz="2000" b="1" strike="noStrike" spc="-1">
                <a:solidFill>
                  <a:srgbClr val="F3918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3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977400" cy="1028880"/>
          </a:xfrm>
          <a:prstGeom prst="rect">
            <a:avLst/>
          </a:prstGeom>
          <a:ln>
            <a:noFill/>
          </a:ln>
        </p:spPr>
      </p:pic>
      <p:pic>
        <p:nvPicPr>
          <p:cNvPr id="44" name="Picture 7"/>
          <p:cNvPicPr/>
          <p:nvPr/>
        </p:nvPicPr>
        <p:blipFill>
          <a:blip r:embed="rId15"/>
          <a:stretch/>
        </p:blipFill>
        <p:spPr>
          <a:xfrm>
            <a:off x="10490760" y="5085360"/>
            <a:ext cx="1701000" cy="1772280"/>
          </a:xfrm>
          <a:prstGeom prst="rect">
            <a:avLst/>
          </a:prstGeom>
          <a:ln>
            <a:noFill/>
          </a:ln>
        </p:spPr>
      </p:pic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eval_road_detail.php?result=3748e213cf8e0100b7a26198114b3cdc7caa3af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1"/>
          <p:cNvPicPr/>
          <p:nvPr/>
        </p:nvPicPr>
        <p:blipFill>
          <a:blip r:embed="rId3"/>
          <a:stretch/>
        </p:blipFill>
        <p:spPr>
          <a:xfrm>
            <a:off x="6440400" y="-19080"/>
            <a:ext cx="3939840" cy="687672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-129524" y="2056680"/>
            <a:ext cx="7178400" cy="274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50000"/>
              </a:lnSpc>
            </a:pPr>
            <a:r>
              <a:rPr lang="en-US" sz="60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Session 1:</a:t>
            </a:r>
          </a:p>
          <a:p>
            <a:pPr algn="ctr"/>
            <a:r>
              <a:rPr lang="en-US" sz="5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 </a:t>
            </a:r>
            <a:r>
              <a:rPr lang="en-US" sz="5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 </a:t>
            </a:r>
            <a:r>
              <a:rPr lang="en-US" sz="5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Computer Vision</a:t>
            </a:r>
            <a:endParaRPr lang="en-US" sz="5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Graphic 10"/>
          <p:cNvPicPr/>
          <p:nvPr/>
        </p:nvPicPr>
        <p:blipFill>
          <a:blip r:embed="rId4"/>
          <a:stretch/>
        </p:blipFill>
        <p:spPr>
          <a:xfrm>
            <a:off x="502920" y="231244"/>
            <a:ext cx="4091760" cy="1340640"/>
          </a:xfrm>
          <a:prstGeom prst="rect">
            <a:avLst/>
          </a:prstGeom>
          <a:ln>
            <a:noFill/>
          </a:ln>
        </p:spPr>
      </p:pic>
      <p:sp>
        <p:nvSpPr>
          <p:cNvPr id="8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56BF058E-8F01-417F-9A6A-EFF34125DA2C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9" name="CustomShape 3"/>
          <p:cNvSpPr/>
          <p:nvPr/>
        </p:nvSpPr>
        <p:spPr>
          <a:xfrm flipH="1">
            <a:off x="6840720" y="0"/>
            <a:ext cx="3539520" cy="6857640"/>
          </a:xfrm>
          <a:custGeom>
            <a:avLst/>
            <a:gdLst/>
            <a:ahLst/>
            <a:cxnLst/>
            <a:rect l="l" t="t" r="r" b="b"/>
            <a:pathLst>
              <a:path w="3540007" h="6858000">
                <a:moveTo>
                  <a:pt x="0" y="0"/>
                </a:moveTo>
                <a:lnTo>
                  <a:pt x="1728166" y="0"/>
                </a:lnTo>
                <a:lnTo>
                  <a:pt x="1829016" y="70142"/>
                </a:lnTo>
                <a:cubicBezTo>
                  <a:pt x="2871624" y="844004"/>
                  <a:pt x="3540007" y="2037942"/>
                  <a:pt x="3540007" y="3377524"/>
                </a:cubicBezTo>
                <a:cubicBezTo>
                  <a:pt x="3540007" y="4744444"/>
                  <a:pt x="2844065" y="5959716"/>
                  <a:pt x="1764717" y="6731758"/>
                </a:cubicBezTo>
                <a:lnTo>
                  <a:pt x="1576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9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4"/>
          <p:cNvSpPr/>
          <p:nvPr/>
        </p:nvSpPr>
        <p:spPr>
          <a:xfrm>
            <a:off x="10380600" y="0"/>
            <a:ext cx="1811160" cy="6857640"/>
          </a:xfrm>
          <a:prstGeom prst="rect">
            <a:avLst/>
          </a:prstGeom>
          <a:solidFill>
            <a:srgbClr val="19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3"/>
          <p:cNvPicPr/>
          <p:nvPr/>
        </p:nvPicPr>
        <p:blipFill>
          <a:blip r:embed="rId5"/>
          <a:stretch/>
        </p:blipFill>
        <p:spPr>
          <a:xfrm>
            <a:off x="6253200" y="0"/>
            <a:ext cx="59382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52407" y="2550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is </a:t>
            </a:r>
            <a:r>
              <a:rPr lang="en-US" sz="4400" b="1" strike="noStrike" spc="-1" dirty="0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Reorganization</a:t>
            </a: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73281" y="5334000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Century Gothic"/>
              </a:rPr>
              <a:t>Autonomous Driving</a:t>
            </a:r>
            <a:endParaRPr lang="en-US" sz="3600" b="1" dirty="0">
              <a:latin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73" y="2057400"/>
            <a:ext cx="9404227" cy="28394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967" y="6334780"/>
            <a:ext cx="10648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Century Gothic"/>
              </a:rPr>
              <a:t>Kitti</a:t>
            </a:r>
            <a:r>
              <a:rPr lang="en-US" sz="1400" dirty="0" smtClean="0">
                <a:latin typeface="Century Gothic"/>
              </a:rPr>
              <a:t> </a:t>
            </a:r>
            <a:r>
              <a:rPr lang="en-US" sz="1400" dirty="0">
                <a:latin typeface="Century Gothic"/>
              </a:rPr>
              <a:t>Road Dataset </a:t>
            </a:r>
            <a:r>
              <a:rPr lang="en-US" sz="1400" dirty="0" smtClean="0">
                <a:latin typeface="Century Gothic"/>
              </a:rPr>
              <a:t>Training (Source</a:t>
            </a:r>
            <a:r>
              <a:rPr lang="en-US" sz="1400" dirty="0">
                <a:latin typeface="Century Gothic"/>
              </a:rPr>
              <a:t>: </a:t>
            </a:r>
            <a:r>
              <a:rPr lang="en-US" sz="1400" dirty="0" smtClean="0">
                <a:latin typeface="Century Gothic"/>
                <a:hlinkClick r:id="rId3"/>
              </a:rPr>
              <a:t>http</a:t>
            </a:r>
            <a:r>
              <a:rPr lang="en-US" sz="1400" dirty="0">
                <a:latin typeface="Century Gothic"/>
                <a:hlinkClick r:id="rId3"/>
              </a:rPr>
              <a:t>://www.cvlibs.net/datasets/kitti/eval_road_detail.php?result=3748e213cf8e0100b7a26198114b3cdc7caa3aff</a:t>
            </a:r>
            <a:r>
              <a:rPr lang="en-US" sz="1400" dirty="0">
                <a:latin typeface="Century Goth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10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is </a:t>
            </a:r>
            <a:r>
              <a:rPr lang="en-US" sz="4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Computer Vision</a:t>
            </a: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1905000"/>
            <a:ext cx="1013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Recognition</a:t>
            </a:r>
            <a:r>
              <a:rPr lang="en-US" sz="2800" dirty="0" smtClean="0"/>
              <a:t> is about attaching semantic category labels to objects and scenes as well as to events and activities. </a:t>
            </a:r>
          </a:p>
          <a:p>
            <a:endParaRPr lang="en-US" sz="2800" dirty="0" smtClean="0"/>
          </a:p>
          <a:p>
            <a:r>
              <a:rPr lang="en-US" sz="2800" b="1" dirty="0" smtClean="0">
                <a:solidFill>
                  <a:srgbClr val="00B050"/>
                </a:solidFill>
              </a:rPr>
              <a:t>Reorganization</a:t>
            </a:r>
            <a:r>
              <a:rPr lang="en-US" sz="2800" dirty="0" smtClean="0"/>
              <a:t> is the “perceptual organization” in human vision.</a:t>
            </a:r>
          </a:p>
          <a:p>
            <a:endParaRPr lang="en-US" sz="2800" dirty="0" smtClean="0"/>
          </a:p>
          <a:p>
            <a:r>
              <a:rPr lang="en-US" sz="2800" b="1" dirty="0">
                <a:solidFill>
                  <a:schemeClr val="accent6"/>
                </a:solidFill>
              </a:rPr>
              <a:t>Reconstruction</a:t>
            </a:r>
            <a:r>
              <a:rPr lang="en-US" sz="2800" dirty="0"/>
              <a:t> is about recovering 3D geometry of the world from one or more of its images.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30781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52400" y="2550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is </a:t>
            </a:r>
            <a:r>
              <a:rPr lang="en-US" sz="4400" b="1" strike="noStrike" spc="-1" dirty="0" smtClean="0">
                <a:solidFill>
                  <a:schemeClr val="accent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Reconstruction</a:t>
            </a: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74" y="1580160"/>
            <a:ext cx="6018212" cy="32764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3188" y="5105400"/>
            <a:ext cx="5870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Century Gothic"/>
              </a:rPr>
              <a:t>Viewpoint Reconstruction</a:t>
            </a:r>
            <a:endParaRPr lang="en-US" sz="3600" b="1" dirty="0">
              <a:latin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397" y="6322141"/>
            <a:ext cx="10648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entury Gothic"/>
              </a:rPr>
              <a:t>Kar</a:t>
            </a:r>
            <a:r>
              <a:rPr lang="en-US" sz="1400" dirty="0">
                <a:latin typeface="Century Gothic"/>
              </a:rPr>
              <a:t>, A., </a:t>
            </a:r>
            <a:r>
              <a:rPr lang="en-US" sz="1400" dirty="0" err="1">
                <a:latin typeface="Century Gothic"/>
              </a:rPr>
              <a:t>Tulsiani</a:t>
            </a:r>
            <a:r>
              <a:rPr lang="en-US" sz="1400" dirty="0">
                <a:latin typeface="Century Gothic"/>
              </a:rPr>
              <a:t>, S., </a:t>
            </a:r>
            <a:r>
              <a:rPr lang="en-US" sz="1400" dirty="0" err="1">
                <a:latin typeface="Century Gothic"/>
              </a:rPr>
              <a:t>Carreira</a:t>
            </a:r>
            <a:r>
              <a:rPr lang="en-US" sz="1400" dirty="0">
                <a:latin typeface="Century Gothic"/>
              </a:rPr>
              <a:t>, J., &amp; Malik, J. (2015). Category-specific object reconstruction from a single image. </a:t>
            </a:r>
            <a:r>
              <a:rPr lang="en-US" sz="1400" i="1" dirty="0">
                <a:latin typeface="Century Gothic"/>
              </a:rPr>
              <a:t>2015 IEEE Conference on Computer Vision and Pattern Recognition (CVPR)</a:t>
            </a:r>
            <a:r>
              <a:rPr lang="en-US" sz="1400" dirty="0">
                <a:latin typeface="Century Gothic"/>
              </a:rPr>
              <a:t>, </a:t>
            </a:r>
            <a:r>
              <a:rPr lang="en-US" sz="1400" dirty="0" smtClean="0">
                <a:latin typeface="Century Gothic"/>
              </a:rPr>
              <a:t>1966-1974</a:t>
            </a:r>
            <a:endParaRPr lang="en-US" sz="1400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0534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080360" y="4920120"/>
            <a:ext cx="360" cy="154116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7" name="Picture 5"/>
          <p:cNvPicPr/>
          <p:nvPr/>
        </p:nvPicPr>
        <p:blipFill>
          <a:blip r:embed="rId2"/>
          <a:stretch/>
        </p:blipFill>
        <p:spPr>
          <a:xfrm>
            <a:off x="3637636" y="1580160"/>
            <a:ext cx="4916487" cy="488112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Shape 1"/>
          <p:cNvSpPr txBox="1"/>
          <p:nvPr/>
        </p:nvSpPr>
        <p:spPr>
          <a:xfrm>
            <a:off x="152400" y="2550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is </a:t>
            </a:r>
            <a:r>
              <a:rPr lang="en-US" sz="4400" b="1" strike="noStrike" spc="-1" dirty="0" smtClean="0"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Recognition</a:t>
            </a:r>
            <a:r>
              <a:rPr lang="en-US" sz="44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?</a:t>
            </a:r>
            <a:endParaRPr lang="en-US" sz="1800" b="0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2341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1080360" y="4920120"/>
            <a:ext cx="360" cy="154116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"/>
          <p:cNvSpPr/>
          <p:nvPr/>
        </p:nvSpPr>
        <p:spPr>
          <a:xfrm>
            <a:off x="2354760" y="3002400"/>
            <a:ext cx="1705320" cy="122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Inputs or Labels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4060440" y="3490560"/>
            <a:ext cx="782280" cy="245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4843080" y="2523240"/>
            <a:ext cx="2452680" cy="21711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Machine LearningModel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7296120" y="3490560"/>
            <a:ext cx="782280" cy="245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6"/>
          <p:cNvSpPr/>
          <p:nvPr/>
        </p:nvSpPr>
        <p:spPr>
          <a:xfrm>
            <a:off x="8078760" y="3152160"/>
            <a:ext cx="1775520" cy="914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Predictions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11"/>
          <p:cNvPicPr/>
          <p:nvPr/>
        </p:nvPicPr>
        <p:blipFill>
          <a:blip r:embed="rId2"/>
          <a:stretch/>
        </p:blipFill>
        <p:spPr>
          <a:xfrm>
            <a:off x="2564280" y="830160"/>
            <a:ext cx="1278000" cy="1243800"/>
          </a:xfrm>
          <a:prstGeom prst="rect">
            <a:avLst/>
          </a:prstGeom>
          <a:ln>
            <a:noFill/>
          </a:ln>
        </p:spPr>
      </p:pic>
      <p:pic>
        <p:nvPicPr>
          <p:cNvPr id="125" name="Picture 14"/>
          <p:cNvPicPr/>
          <p:nvPr/>
        </p:nvPicPr>
        <p:blipFill>
          <a:blip r:embed="rId3"/>
          <a:srcRect t="1861"/>
          <a:stretch/>
        </p:blipFill>
        <p:spPr>
          <a:xfrm>
            <a:off x="2564280" y="5206680"/>
            <a:ext cx="1349280" cy="1391040"/>
          </a:xfrm>
          <a:prstGeom prst="rect">
            <a:avLst/>
          </a:prstGeom>
          <a:ln>
            <a:noFill/>
          </a:ln>
        </p:spPr>
      </p:pic>
      <p:pic>
        <p:nvPicPr>
          <p:cNvPr id="126" name="Picture 16"/>
          <p:cNvPicPr/>
          <p:nvPr/>
        </p:nvPicPr>
        <p:blipFill>
          <a:blip r:embed="rId4"/>
          <a:srcRect l="11643" r="26977"/>
          <a:stretch/>
        </p:blipFill>
        <p:spPr>
          <a:xfrm>
            <a:off x="890640" y="2277360"/>
            <a:ext cx="3169440" cy="2716200"/>
          </a:xfrm>
          <a:prstGeom prst="rect">
            <a:avLst/>
          </a:prstGeom>
          <a:ln>
            <a:noFill/>
          </a:ln>
        </p:spPr>
      </p:pic>
      <p:pic>
        <p:nvPicPr>
          <p:cNvPr id="127" name="Picture 15"/>
          <p:cNvPicPr/>
          <p:nvPr/>
        </p:nvPicPr>
        <p:blipFill>
          <a:blip r:embed="rId5"/>
          <a:stretch/>
        </p:blipFill>
        <p:spPr>
          <a:xfrm>
            <a:off x="2564280" y="2395800"/>
            <a:ext cx="1333440" cy="1204560"/>
          </a:xfrm>
          <a:prstGeom prst="rect">
            <a:avLst/>
          </a:prstGeom>
          <a:ln>
            <a:noFill/>
          </a:ln>
        </p:spPr>
      </p:pic>
      <p:pic>
        <p:nvPicPr>
          <p:cNvPr id="128" name="Picture 13"/>
          <p:cNvPicPr/>
          <p:nvPr/>
        </p:nvPicPr>
        <p:blipFill>
          <a:blip r:embed="rId6"/>
          <a:srcRect t="2317" r="13306" b="2113"/>
          <a:stretch/>
        </p:blipFill>
        <p:spPr>
          <a:xfrm>
            <a:off x="2564280" y="3813120"/>
            <a:ext cx="1333440" cy="1180440"/>
          </a:xfrm>
          <a:prstGeom prst="rect">
            <a:avLst/>
          </a:prstGeom>
          <a:ln>
            <a:noFill/>
          </a:ln>
        </p:spPr>
      </p:pic>
      <p:sp>
        <p:nvSpPr>
          <p:cNvPr id="129" name="CustomShape 7"/>
          <p:cNvSpPr/>
          <p:nvPr/>
        </p:nvSpPr>
        <p:spPr>
          <a:xfrm rot="18856200">
            <a:off x="2312640" y="839520"/>
            <a:ext cx="1093680" cy="57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Sheep 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8"/>
          <p:cNvSpPr/>
          <p:nvPr/>
        </p:nvSpPr>
        <p:spPr>
          <a:xfrm rot="18856200">
            <a:off x="2073960" y="2364840"/>
            <a:ext cx="1150560" cy="576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Sheep 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9"/>
          <p:cNvSpPr/>
          <p:nvPr/>
        </p:nvSpPr>
        <p:spPr>
          <a:xfrm rot="18856200">
            <a:off x="2212920" y="3762360"/>
            <a:ext cx="6991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10"/>
          <p:cNvSpPr/>
          <p:nvPr/>
        </p:nvSpPr>
        <p:spPr>
          <a:xfrm rot="18856200">
            <a:off x="2296440" y="5189400"/>
            <a:ext cx="699120" cy="364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11"/>
          <p:cNvSpPr/>
          <p:nvPr/>
        </p:nvSpPr>
        <p:spPr>
          <a:xfrm rot="18856200">
            <a:off x="381600" y="2196360"/>
            <a:ext cx="1093680" cy="395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2"/>
          <p:cNvSpPr/>
          <p:nvPr/>
        </p:nvSpPr>
        <p:spPr>
          <a:xfrm>
            <a:off x="8078760" y="3310560"/>
            <a:ext cx="3799440" cy="596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Sheep Dog: 60% confidence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TextShape 1"/>
          <p:cNvSpPr txBox="1"/>
          <p:nvPr/>
        </p:nvSpPr>
        <p:spPr>
          <a:xfrm>
            <a:off x="1591380" y="-342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How</a:t>
            </a: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 </a:t>
            </a:r>
            <a:r>
              <a:rPr lang="en-US" sz="4400" b="1" strike="noStrike" spc="-1" dirty="0" smtClean="0"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Recognition</a:t>
            </a:r>
            <a:r>
              <a:rPr lang="en-US" sz="44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 </a:t>
            </a:r>
            <a:r>
              <a:rPr lang="en-US" sz="4400" b="1" strike="noStrike" spc="-1" dirty="0" smtClean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works?</a:t>
            </a:r>
            <a:endParaRPr lang="en-US" sz="1800" b="0" strike="noStrike" spc="-1" dirty="0">
              <a:solidFill>
                <a:schemeClr val="tx1">
                  <a:lumMod val="85000"/>
                  <a:lumOff val="15000"/>
                </a:schemeClr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72685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6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43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46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49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52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55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58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61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64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9" dur="6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2" dur="6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3" dur="6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6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78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52400" y="2550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Practice:</a:t>
            </a: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 Extract information from images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34" y="2114101"/>
            <a:ext cx="7414141" cy="41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4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52400" y="2550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Practice:</a:t>
            </a: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 Extract information from images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3"/>
          <p:cNvPicPr/>
          <p:nvPr/>
        </p:nvPicPr>
        <p:blipFill>
          <a:blip r:embed="rId2"/>
          <a:stretch/>
        </p:blipFill>
        <p:spPr>
          <a:xfrm>
            <a:off x="3228960" y="1611248"/>
            <a:ext cx="6038640" cy="4844160"/>
          </a:xfrm>
          <a:prstGeom prst="rect">
            <a:avLst/>
          </a:prstGeom>
          <a:ln>
            <a:noFill/>
          </a:ln>
        </p:spPr>
      </p:pic>
      <p:pic>
        <p:nvPicPr>
          <p:cNvPr id="7" name="Picture 9"/>
          <p:cNvPicPr/>
          <p:nvPr/>
        </p:nvPicPr>
        <p:blipFill>
          <a:blip r:embed="rId3"/>
          <a:srcRect l="35712" r="11371"/>
          <a:stretch/>
        </p:blipFill>
        <p:spPr>
          <a:xfrm>
            <a:off x="4564740" y="2234056"/>
            <a:ext cx="3367080" cy="359172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4287720" y="2230327"/>
            <a:ext cx="3921120" cy="3543120"/>
          </a:xfrm>
          <a:prstGeom prst="rect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8784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52400" y="2550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Practice:</a:t>
            </a: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 Extract information from images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3780" y="3276600"/>
            <a:ext cx="342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entury Gothic"/>
              </a:rPr>
              <a:t>Docker:</a:t>
            </a:r>
          </a:p>
          <a:p>
            <a:r>
              <a:rPr lang="en-US" sz="3200" b="1" dirty="0" smtClean="0">
                <a:latin typeface="Century Gothic"/>
              </a:rPr>
              <a:t>GitHub:</a:t>
            </a:r>
          </a:p>
        </p:txBody>
      </p:sp>
    </p:spTree>
    <p:extLst>
      <p:ext uri="{BB962C8B-B14F-4D97-AF65-F5344CB8AC3E}">
        <p14:creationId xmlns:p14="http://schemas.microsoft.com/office/powerpoint/2010/main" val="277631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/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/>
        </p:blipFill>
        <p:spPr>
          <a:xfrm>
            <a:off x="3228960" y="1611248"/>
            <a:ext cx="6038640" cy="4844160"/>
          </a:xfrm>
          <a:prstGeom prst="rect">
            <a:avLst/>
          </a:prstGeom>
          <a:ln>
            <a:noFill/>
          </a:ln>
        </p:spPr>
      </p:pic>
      <p:pic>
        <p:nvPicPr>
          <p:cNvPr id="9" name="Picture 9"/>
          <p:cNvPicPr/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5712" r="11371"/>
          <a:stretch/>
        </p:blipFill>
        <p:spPr>
          <a:xfrm>
            <a:off x="4564740" y="2234056"/>
            <a:ext cx="3367080" cy="3591720"/>
          </a:xfrm>
          <a:prstGeom prst="rect">
            <a:avLst/>
          </a:prstGeom>
          <a:ln>
            <a:noFill/>
          </a:ln>
        </p:spPr>
      </p:pic>
      <p:sp>
        <p:nvSpPr>
          <p:cNvPr id="4" name="TextShape 1"/>
          <p:cNvSpPr txBox="1"/>
          <p:nvPr/>
        </p:nvSpPr>
        <p:spPr>
          <a:xfrm>
            <a:off x="152400" y="2550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Practice:</a:t>
            </a: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 Extract information from images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3"/>
          <p:cNvPicPr/>
          <p:nvPr/>
        </p:nvPicPr>
        <p:blipFill rotWithShape="1">
          <a:blip r:embed="rId2"/>
          <a:srcRect r="50000" b="50649"/>
          <a:stretch/>
        </p:blipFill>
        <p:spPr>
          <a:xfrm>
            <a:off x="3228960" y="1611248"/>
            <a:ext cx="3019320" cy="2390639"/>
          </a:xfrm>
          <a:prstGeom prst="rect">
            <a:avLst/>
          </a:prstGeom>
          <a:ln>
            <a:noFill/>
          </a:ln>
        </p:spPr>
      </p:pic>
      <p:pic>
        <p:nvPicPr>
          <p:cNvPr id="7" name="Picture 9"/>
          <p:cNvPicPr/>
          <p:nvPr/>
        </p:nvPicPr>
        <p:blipFill rotWithShape="1">
          <a:blip r:embed="rId3"/>
          <a:srcRect l="35712" r="37830" b="50000"/>
          <a:stretch/>
        </p:blipFill>
        <p:spPr>
          <a:xfrm>
            <a:off x="4564740" y="2234056"/>
            <a:ext cx="1683540" cy="1795860"/>
          </a:xfrm>
          <a:prstGeom prst="rect">
            <a:avLst/>
          </a:prstGeom>
          <a:ln>
            <a:noFill/>
          </a:ln>
        </p:spPr>
      </p:pic>
      <p:sp>
        <p:nvSpPr>
          <p:cNvPr id="8" name="CustomShape 1"/>
          <p:cNvSpPr/>
          <p:nvPr/>
        </p:nvSpPr>
        <p:spPr>
          <a:xfrm>
            <a:off x="4287720" y="2230327"/>
            <a:ext cx="1960560" cy="1799589"/>
          </a:xfrm>
          <a:prstGeom prst="rect">
            <a:avLst/>
          </a:prstGeom>
          <a:noFill/>
          <a:ln w="572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0613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Recognition clues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880560" y="1354680"/>
            <a:ext cx="3618000" cy="3720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63360" anchor="ctr"/>
          <a:lstStyle/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4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Color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4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Texture 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4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Pattern 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4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Shape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4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Association 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2"/>
          <p:cNvPicPr/>
          <p:nvPr/>
        </p:nvPicPr>
        <p:blipFill>
          <a:blip r:embed="rId2"/>
          <a:stretch/>
        </p:blipFill>
        <p:spPr>
          <a:xfrm>
            <a:off x="5188320" y="1152000"/>
            <a:ext cx="3141360" cy="3141360"/>
          </a:xfrm>
          <a:prstGeom prst="rect">
            <a:avLst/>
          </a:prstGeom>
          <a:ln>
            <a:noFill/>
          </a:ln>
        </p:spPr>
      </p:pic>
      <p:pic>
        <p:nvPicPr>
          <p:cNvPr id="140" name="Picture 4"/>
          <p:cNvPicPr/>
          <p:nvPr/>
        </p:nvPicPr>
        <p:blipFill>
          <a:blip r:embed="rId3"/>
          <a:stretch/>
        </p:blipFill>
        <p:spPr>
          <a:xfrm>
            <a:off x="8649720" y="2365200"/>
            <a:ext cx="3141360" cy="314136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 rot="1132200">
            <a:off x="8078040" y="3555000"/>
            <a:ext cx="504000" cy="3074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Who are we?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1820997" y="1891552"/>
            <a:ext cx="3913630" cy="20977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63360" anchor="ctr"/>
          <a:lstStyle/>
          <a:p>
            <a:pPr algn="ctr">
              <a:lnSpc>
                <a:spcPct val="150000"/>
              </a:lnSpc>
            </a:pPr>
            <a:r>
              <a:rPr lang="en-US" sz="4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Can Nguyen</a:t>
            </a:r>
            <a:endParaRPr lang="en-US" sz="40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Tahoma"/>
              <a:ea typeface="Tahoma"/>
            </a:endParaRPr>
          </a:p>
          <a:p>
            <a:pPr algn="ctr">
              <a:lnSpc>
                <a:spcPct val="150000"/>
              </a:lnSpc>
            </a:pP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TIC Computer Vision Team Lead</a:t>
            </a:r>
            <a:endParaRPr lang="en-US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6397085" y="2043951"/>
            <a:ext cx="4541161" cy="17929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63360" anchor="ctr"/>
          <a:lstStyle/>
          <a:p>
            <a:pPr algn="ctr">
              <a:lnSpc>
                <a:spcPct val="150000"/>
              </a:lnSpc>
            </a:pPr>
            <a:r>
              <a:rPr lang="en-US" sz="4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PhD. </a:t>
            </a:r>
            <a:r>
              <a:rPr lang="en-US" sz="4000" b="0" strike="noStrike" spc="-1" dirty="0" err="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Tuong</a:t>
            </a:r>
            <a:r>
              <a:rPr lang="en-US" sz="4000" b="0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 Phan</a:t>
            </a:r>
          </a:p>
          <a:p>
            <a:pPr algn="ctr">
              <a:lnSpc>
                <a:spcPct val="150000"/>
              </a:lnSpc>
            </a:pPr>
            <a:r>
              <a:rPr lang="en-US" sz="2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TIC Computer Vision Consultant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Computer Vision applications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658492" y="1175656"/>
            <a:ext cx="10484126" cy="501356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63360" anchor="ctr"/>
          <a:lstStyle/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RPA </a:t>
            </a:r>
            <a:endParaRPr lang="en-US" sz="3200" b="0" strike="noStrike" spc="-1" dirty="0" smtClean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ahoma"/>
              <a:ea typeface="Tahoma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Security </a:t>
            </a: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Detecting </a:t>
            </a:r>
            <a:r>
              <a:rPr lang="en-US" sz="3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events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Organizing information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Modeling objects or environments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Interaction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Automatic inspection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Much more </a:t>
            </a:r>
            <a:r>
              <a:rPr lang="en-US" sz="32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…  (</a:t>
            </a:r>
            <a:r>
              <a:rPr lang="en-US" sz="3200" b="0" strike="noStrike" spc="-1" dirty="0" err="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sua</a:t>
            </a:r>
            <a:r>
              <a:rPr lang="en-US" sz="32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 </a:t>
            </a:r>
            <a:r>
              <a:rPr lang="en-US" sz="3200" b="0" strike="noStrike" spc="-1" dirty="0" err="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lai</a:t>
            </a:r>
            <a:r>
              <a:rPr lang="en-US" sz="32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 </a:t>
            </a:r>
            <a:r>
              <a:rPr lang="en-US" sz="3200" b="0" strike="noStrike" spc="-1" dirty="0" err="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cho</a:t>
            </a:r>
            <a:r>
              <a:rPr lang="en-US" sz="32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 no </a:t>
            </a:r>
            <a:r>
              <a:rPr lang="en-US" sz="3200" b="0" strike="noStrike" spc="-1" dirty="0" err="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thanh</a:t>
            </a:r>
            <a:r>
              <a:rPr lang="en-US" sz="32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 recognition)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Optical Character Recognition (OCR)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6" name="Picture 3"/>
          <p:cNvPicPr/>
          <p:nvPr/>
        </p:nvPicPr>
        <p:blipFill>
          <a:blip r:embed="rId2"/>
          <a:stretch/>
        </p:blipFill>
        <p:spPr>
          <a:xfrm>
            <a:off x="1760529" y="3413315"/>
            <a:ext cx="3856500" cy="25779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7" name="CustomShape 2"/>
          <p:cNvSpPr/>
          <p:nvPr/>
        </p:nvSpPr>
        <p:spPr>
          <a:xfrm>
            <a:off x="1371909" y="1273475"/>
            <a:ext cx="9169817" cy="18698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63360" anchor="ctr"/>
          <a:lstStyle/>
          <a:p>
            <a:pPr marL="343080" indent="-342720" algn="ctr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Definition: The mechanical or electronic conversion of images of typed, handwritten or printed text into machine-encoded text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Picture 2"/>
          <p:cNvPicPr/>
          <p:nvPr/>
        </p:nvPicPr>
        <p:blipFill>
          <a:blip r:embed="rId3"/>
          <a:srcRect b="5638"/>
          <a:stretch/>
        </p:blipFill>
        <p:spPr>
          <a:xfrm>
            <a:off x="6276085" y="3413315"/>
            <a:ext cx="3643200" cy="25779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Optical Character Recognition (OCR)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2562480" y="1166760"/>
            <a:ext cx="7066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Converting paperwork into digital data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2"/>
          <p:cNvPicPr/>
          <p:nvPr/>
        </p:nvPicPr>
        <p:blipFill>
          <a:blip r:embed="rId2"/>
          <a:stretch/>
        </p:blipFill>
        <p:spPr>
          <a:xfrm>
            <a:off x="1541880" y="1820520"/>
            <a:ext cx="8889480" cy="444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Face Recognition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74400" y="1316880"/>
            <a:ext cx="10870920" cy="116136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63360" anchor="ctr"/>
          <a:lstStyle/>
          <a:p>
            <a:pPr marL="343080" indent="-3427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Definition: A facial recognition system is a technology capable of identifying or verifying a person from a digital image or a video frame from a video source.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7"/>
          <p:cNvPicPr/>
          <p:nvPr/>
        </p:nvPicPr>
        <p:blipFill>
          <a:blip r:embed="rId2"/>
          <a:stretch/>
        </p:blipFill>
        <p:spPr>
          <a:xfrm>
            <a:off x="1900182" y="2755749"/>
            <a:ext cx="7597800" cy="303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Object Detection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9" name="Picture 2"/>
          <p:cNvPicPr/>
          <p:nvPr/>
        </p:nvPicPr>
        <p:blipFill>
          <a:blip r:embed="rId2"/>
          <a:stretch/>
        </p:blipFill>
        <p:spPr>
          <a:xfrm>
            <a:off x="1281060" y="1809874"/>
            <a:ext cx="9629640" cy="361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Object Detection Application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1" name="Picture 3"/>
          <p:cNvPicPr/>
          <p:nvPr/>
        </p:nvPicPr>
        <p:blipFill>
          <a:blip r:embed="rId2"/>
          <a:stretch/>
        </p:blipFill>
        <p:spPr>
          <a:xfrm>
            <a:off x="1863000" y="1794600"/>
            <a:ext cx="8465400" cy="461736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4396849" y="1138860"/>
            <a:ext cx="324432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Self-driving 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Picture 7"/>
          <p:cNvPicPr/>
          <p:nvPr/>
        </p:nvPicPr>
        <p:blipFill>
          <a:blip r:embed="rId3"/>
          <a:stretch/>
        </p:blipFill>
        <p:spPr>
          <a:xfrm>
            <a:off x="2171149" y="1794600"/>
            <a:ext cx="7695720" cy="4617360"/>
          </a:xfrm>
          <a:prstGeom prst="rect">
            <a:avLst/>
          </a:prstGeom>
          <a:ln>
            <a:noFill/>
          </a:ln>
        </p:spPr>
      </p:pic>
      <p:sp>
        <p:nvSpPr>
          <p:cNvPr id="175" name="CustomShape 4"/>
          <p:cNvSpPr/>
          <p:nvPr/>
        </p:nvSpPr>
        <p:spPr>
          <a:xfrm>
            <a:off x="5155798" y="1216800"/>
            <a:ext cx="13302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Retail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24775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6"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9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Why is Computer Vision difficult?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25400" y="2058840"/>
            <a:ext cx="11310840" cy="28051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63360" anchor="ctr"/>
          <a:lstStyle/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4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Data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4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Computationally intensive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lang="en-US" sz="4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We do not understand the recognition </a:t>
            </a:r>
            <a:r>
              <a:rPr lang="en-US" sz="4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problem</a:t>
            </a:r>
          </a:p>
          <a:p>
            <a:pPr marL="360">
              <a:lnSpc>
                <a:spcPct val="100000"/>
              </a:lnSpc>
              <a:buClr>
                <a:srgbClr val="333333"/>
              </a:buClr>
            </a:pPr>
            <a:r>
              <a:rPr lang="en-US" sz="40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(check idea)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240" y="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is </a:t>
            </a:r>
            <a:r>
              <a:rPr lang="en-US" sz="4400" b="1" strike="noStrike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Deep Learning?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80360" y="4920120"/>
            <a:ext cx="360" cy="154116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71" y="1325160"/>
            <a:ext cx="7695582" cy="4578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240" y="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Why </a:t>
            </a:r>
            <a:r>
              <a:rPr lang="en-US" sz="4400" b="1" strike="noStrike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Deep Learning?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80360" y="4920120"/>
            <a:ext cx="360" cy="154116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05" y="1325160"/>
            <a:ext cx="8317879" cy="53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704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73" y="1632570"/>
            <a:ext cx="9099552" cy="396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3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-553915" y="85016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Outline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1554840" y="1630519"/>
            <a:ext cx="9082080" cy="26249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63360" anchor="ctr"/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24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What is Computer Vision?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2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How does it work?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24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Practice: read and extract information from an image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2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Computer Vision application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24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Deep Learning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2400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Final project assignment</a:t>
            </a:r>
            <a:endParaRPr lang="en-US" sz="2400" b="0" strike="noStrike" spc="-1" dirty="0" smtClean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Tahoma"/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16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738" y="2268415"/>
            <a:ext cx="276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 demo </a:t>
            </a:r>
            <a:r>
              <a:rPr lang="en-US" dirty="0" err="1" smtClean="0"/>
              <a:t>cho</a:t>
            </a:r>
            <a:r>
              <a:rPr lang="en-US" dirty="0" smtClean="0"/>
              <a:t> object detection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240" y="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Final project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725400" y="1754040"/>
            <a:ext cx="11310840" cy="28051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63360" anchor="ctr"/>
          <a:lstStyle/>
          <a:p>
            <a:pPr marL="743310" indent="-742950">
              <a:lnSpc>
                <a:spcPct val="100000"/>
              </a:lnSpc>
              <a:buClr>
                <a:srgbClr val="333333"/>
              </a:buClr>
              <a:buAutoNum type="arabicPeriod"/>
            </a:pPr>
            <a:r>
              <a:rPr lang="en-US" sz="4000" b="0" strike="noStrike" spc="-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Face gender recognition</a:t>
            </a:r>
          </a:p>
          <a:p>
            <a:pPr marL="743310" indent="-742950">
              <a:lnSpc>
                <a:spcPct val="100000"/>
              </a:lnSpc>
              <a:buClr>
                <a:srgbClr val="333333"/>
              </a:buClr>
              <a:buAutoNum type="arabicPeriod"/>
            </a:pPr>
            <a:r>
              <a:rPr lang="en-US" sz="4000" spc="-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Gesture recognition</a:t>
            </a:r>
          </a:p>
          <a:p>
            <a:pPr marL="743310" indent="-742950">
              <a:lnSpc>
                <a:spcPct val="100000"/>
              </a:lnSpc>
              <a:buClr>
                <a:srgbClr val="333333"/>
              </a:buClr>
              <a:buAutoNum type="arabicPeriod"/>
            </a:pPr>
            <a:r>
              <a:rPr lang="en-US" sz="4000" b="0" strike="noStrike" spc="-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Facial expression recognition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0" y="246384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Q&amp;A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5120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0" y="246384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Thank you!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is </a:t>
            </a:r>
            <a:r>
              <a:rPr lang="en-US" sz="4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Computer Vision</a:t>
            </a: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554840" y="2061342"/>
            <a:ext cx="9082080" cy="189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633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Computer Vision involves analyzing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images to produce useful information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4724280" y="3646502"/>
            <a:ext cx="2743200" cy="2743200"/>
          </a:xfrm>
          <a:prstGeom prst="mathMultiply">
            <a:avLst>
              <a:gd name="adj1" fmla="val 1737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1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1"/>
          <p:cNvSpPr txBox="1"/>
          <p:nvPr/>
        </p:nvSpPr>
        <p:spPr>
          <a:xfrm>
            <a:off x="182880" y="1920240"/>
            <a:ext cx="18072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is </a:t>
            </a:r>
            <a:r>
              <a:rPr lang="en-US" sz="4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Computer Vision</a:t>
            </a: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2057400" y="1752600"/>
          <a:ext cx="7543800" cy="4003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334780"/>
            <a:ext cx="10648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Malik, J., </a:t>
            </a:r>
            <a:r>
              <a:rPr lang="en-US" sz="1400" dirty="0" err="1" smtClean="0"/>
              <a:t>Arbeláez</a:t>
            </a:r>
            <a:r>
              <a:rPr lang="en-US" sz="1400" dirty="0" smtClean="0"/>
              <a:t>, P., </a:t>
            </a:r>
            <a:r>
              <a:rPr lang="en-US" sz="1400" dirty="0" err="1" smtClean="0"/>
              <a:t>Carreira</a:t>
            </a:r>
            <a:r>
              <a:rPr lang="en-US" sz="1400" dirty="0" smtClean="0"/>
              <a:t>, J., </a:t>
            </a:r>
            <a:r>
              <a:rPr lang="en-US" sz="1400" dirty="0" err="1" smtClean="0"/>
              <a:t>Fragkiadaki</a:t>
            </a:r>
            <a:r>
              <a:rPr lang="en-US" sz="1400" dirty="0" smtClean="0"/>
              <a:t>, K., </a:t>
            </a:r>
            <a:r>
              <a:rPr lang="en-US" sz="1400" dirty="0" err="1" smtClean="0"/>
              <a:t>Girshick</a:t>
            </a:r>
            <a:r>
              <a:rPr lang="en-US" sz="1400" dirty="0" smtClean="0"/>
              <a:t>, R., </a:t>
            </a:r>
            <a:r>
              <a:rPr lang="en-US" sz="1400" dirty="0" err="1" smtClean="0"/>
              <a:t>Gkioxari</a:t>
            </a:r>
            <a:r>
              <a:rPr lang="en-US" sz="1400" dirty="0" smtClean="0"/>
              <a:t>, G., Gupta, S., </a:t>
            </a:r>
            <a:r>
              <a:rPr lang="en-US" sz="1400" dirty="0" err="1" smtClean="0"/>
              <a:t>Hariharan</a:t>
            </a:r>
            <a:r>
              <a:rPr lang="en-US" sz="1400" dirty="0" smtClean="0"/>
              <a:t>, B., </a:t>
            </a:r>
            <a:r>
              <a:rPr lang="en-US" sz="1400" dirty="0" err="1" smtClean="0"/>
              <a:t>Kar</a:t>
            </a:r>
            <a:r>
              <a:rPr lang="en-US" sz="1400" dirty="0"/>
              <a:t>, </a:t>
            </a:r>
            <a:r>
              <a:rPr lang="en-US" sz="1400" dirty="0" smtClean="0"/>
              <a:t>A. and </a:t>
            </a:r>
            <a:r>
              <a:rPr lang="en-US" sz="1400" dirty="0" err="1" smtClean="0"/>
              <a:t>Tulsiani</a:t>
            </a:r>
            <a:r>
              <a:rPr lang="en-US" sz="1400" dirty="0" smtClean="0"/>
              <a:t>, S. </a:t>
            </a:r>
          </a:p>
          <a:p>
            <a:r>
              <a:rPr lang="en-US" sz="1400" dirty="0" smtClean="0"/>
              <a:t>The </a:t>
            </a:r>
            <a:r>
              <a:rPr lang="en-US" sz="1400" dirty="0"/>
              <a:t>three R's of computer </a:t>
            </a:r>
            <a:r>
              <a:rPr lang="en-US" sz="1400" dirty="0" smtClean="0"/>
              <a:t>vision. 2016</a:t>
            </a:r>
            <a:r>
              <a:rPr lang="en-US" sz="1400" dirty="0"/>
              <a:t> Pattern </a:t>
            </a:r>
            <a:r>
              <a:rPr lang="en-US" sz="1400" dirty="0" smtClean="0"/>
              <a:t>Recognition Letters,</a:t>
            </a:r>
            <a:r>
              <a:rPr lang="en-US" sz="1400" dirty="0"/>
              <a:t> </a:t>
            </a:r>
            <a:r>
              <a:rPr lang="en-US" sz="1400" dirty="0" smtClean="0"/>
              <a:t>72, C, 4-14.</a:t>
            </a:r>
            <a:endParaRPr lang="en-US" sz="1400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78337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is </a:t>
            </a:r>
            <a:r>
              <a:rPr lang="en-US" sz="4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Computer Vision</a:t>
            </a: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1905000"/>
            <a:ext cx="1013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Recognition</a:t>
            </a:r>
            <a:r>
              <a:rPr lang="en-US" sz="2800" dirty="0" smtClean="0"/>
              <a:t> is about attaching semantic category labels to objects and scenes as well as to events and activities. </a:t>
            </a:r>
          </a:p>
          <a:p>
            <a:endParaRPr lang="en-US" sz="2800" dirty="0" smtClean="0"/>
          </a:p>
          <a:p>
            <a:r>
              <a:rPr lang="en-US" sz="2800" b="1" dirty="0" smtClean="0">
                <a:solidFill>
                  <a:srgbClr val="00B050"/>
                </a:solidFill>
              </a:rPr>
              <a:t>Reorganization</a:t>
            </a:r>
            <a:r>
              <a:rPr lang="en-US" sz="2800" dirty="0" smtClean="0"/>
              <a:t> is the “perceptual organization” in human vision.</a:t>
            </a:r>
          </a:p>
          <a:p>
            <a:endParaRPr lang="en-US" sz="2800" dirty="0" smtClean="0"/>
          </a:p>
          <a:p>
            <a:r>
              <a:rPr lang="en-US" sz="2800" b="1" dirty="0">
                <a:solidFill>
                  <a:schemeClr val="accent6"/>
                </a:solidFill>
              </a:rPr>
              <a:t>Reconstruction</a:t>
            </a:r>
            <a:r>
              <a:rPr lang="en-US" sz="2800" dirty="0"/>
              <a:t> is about recovering 3D geometry of the world from one or more of its images.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56526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0" y="1026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is </a:t>
            </a:r>
            <a:r>
              <a:rPr lang="en-US" sz="44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Computer Vision</a:t>
            </a: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1905000"/>
            <a:ext cx="1013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Recognition</a:t>
            </a:r>
            <a:r>
              <a:rPr lang="en-US" sz="2800" dirty="0" smtClean="0"/>
              <a:t> is about attaching semantic category labels to objects and scenes as well as to events and activities. </a:t>
            </a:r>
          </a:p>
          <a:p>
            <a:endParaRPr lang="en-US" sz="2800" dirty="0" smtClean="0"/>
          </a:p>
          <a:p>
            <a:r>
              <a:rPr lang="en-US" sz="2800" b="1" dirty="0" smtClean="0">
                <a:solidFill>
                  <a:srgbClr val="00B050"/>
                </a:solidFill>
              </a:rPr>
              <a:t>Reorganization</a:t>
            </a:r>
            <a:r>
              <a:rPr lang="en-US" sz="2800" dirty="0" smtClean="0"/>
              <a:t> is the “perceptual organization” in human vision.</a:t>
            </a:r>
          </a:p>
          <a:p>
            <a:endParaRPr lang="en-US" sz="2800" dirty="0" smtClean="0"/>
          </a:p>
          <a:p>
            <a:r>
              <a:rPr lang="en-US" sz="2800" b="1" dirty="0">
                <a:solidFill>
                  <a:schemeClr val="accent6"/>
                </a:solidFill>
              </a:rPr>
              <a:t>Reconstruction</a:t>
            </a:r>
            <a:r>
              <a:rPr lang="en-US" sz="2800" dirty="0"/>
              <a:t> is about recovering 3D geometry of the world from one or more of its images.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6175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52400" y="2550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is </a:t>
            </a:r>
            <a:r>
              <a:rPr lang="en-US" sz="4400" b="1" strike="noStrike" spc="-1" dirty="0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Reorganization</a:t>
            </a: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0549" y="5348911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Century Gothic"/>
              </a:rPr>
              <a:t>Contour Detection</a:t>
            </a:r>
            <a:endParaRPr lang="en-US" sz="3600" b="1" dirty="0">
              <a:latin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49" y="1905000"/>
            <a:ext cx="8126676" cy="2971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1373" y="6288613"/>
            <a:ext cx="10648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Crommelinck</a:t>
            </a:r>
            <a:r>
              <a:rPr lang="en-US" sz="1400" dirty="0" smtClean="0"/>
              <a:t>, S., Bennett, R., </a:t>
            </a:r>
            <a:r>
              <a:rPr lang="en-US" sz="1400" dirty="0" err="1" smtClean="0"/>
              <a:t>Gerke</a:t>
            </a:r>
            <a:r>
              <a:rPr lang="en-US" sz="1400" dirty="0" smtClean="0"/>
              <a:t>, M., Yang, M.Y. and </a:t>
            </a:r>
            <a:r>
              <a:rPr lang="en-US" sz="1400" dirty="0" err="1" smtClean="0"/>
              <a:t>Vosselman</a:t>
            </a:r>
            <a:r>
              <a:rPr lang="en-US" sz="1400" dirty="0" smtClean="0"/>
              <a:t>, </a:t>
            </a:r>
            <a:r>
              <a:rPr lang="en-US" sz="1400" dirty="0"/>
              <a:t>G</a:t>
            </a:r>
            <a:r>
              <a:rPr lang="en-US" sz="1400" dirty="0" smtClean="0"/>
              <a:t>. </a:t>
            </a:r>
            <a:r>
              <a:rPr lang="en-US" sz="1400" dirty="0"/>
              <a:t>Contour Detection for UAV-Based Cadastral Mapping. </a:t>
            </a:r>
            <a:r>
              <a:rPr lang="en-US" sz="1400" dirty="0" smtClean="0"/>
              <a:t>2017 </a:t>
            </a:r>
            <a:r>
              <a:rPr lang="en-US" sz="1400" i="1" dirty="0" smtClean="0"/>
              <a:t>Remote Sensing,</a:t>
            </a:r>
            <a:r>
              <a:rPr lang="en-US" sz="1400" dirty="0" smtClean="0"/>
              <a:t> </a:t>
            </a:r>
            <a:r>
              <a:rPr lang="en-US" sz="1400" dirty="0"/>
              <a:t>9(2):171</a:t>
            </a:r>
            <a:endParaRPr lang="en-US" sz="1400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14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52400" y="255000"/>
            <a:ext cx="121917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is </a:t>
            </a:r>
            <a:r>
              <a:rPr lang="en-US" sz="4400" b="1" strike="noStrike" spc="-1" dirty="0" smtClean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Reorganization</a:t>
            </a:r>
            <a:r>
              <a:rPr lang="en-US" sz="44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7" y="2031683"/>
            <a:ext cx="5486400" cy="31375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80" y="2031683"/>
            <a:ext cx="5512118" cy="3111818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065090" y="5708892"/>
            <a:ext cx="8366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Century Gothic"/>
              </a:rPr>
              <a:t>Semantic and Instance Segmentation</a:t>
            </a:r>
            <a:endParaRPr lang="en-US" sz="3600" b="1" dirty="0">
              <a:latin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1373" y="6550223"/>
            <a:ext cx="106486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 https</a:t>
            </a:r>
            <a:r>
              <a:rPr lang="en-US" sz="1400" dirty="0"/>
              <a:t>://medium.com/@</a:t>
            </a:r>
            <a:r>
              <a:rPr lang="en-US" sz="1400" dirty="0" smtClean="0"/>
              <a:t>keremturgutlu/semantic-segmentation-u-net-part-1-d8d6f6005066</a:t>
            </a:r>
            <a:endParaRPr lang="en-US" sz="1400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14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2389</TotalTime>
  <Words>594</Words>
  <Application>Microsoft Office PowerPoint</Application>
  <PresentationFormat>Widescreen</PresentationFormat>
  <Paragraphs>112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Century Gothic</vt:lpstr>
      <vt:lpstr>DejaVu Sans</vt:lpstr>
      <vt:lpstr>Symbol</vt:lpstr>
      <vt:lpstr>Tahoma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Marco Zanchi</dc:creator>
  <dc:description/>
  <cp:lastModifiedBy>Can Nguyen Ngoc</cp:lastModifiedBy>
  <cp:revision>80</cp:revision>
  <dcterms:created xsi:type="dcterms:W3CDTF">2018-04-10T16:05:10Z</dcterms:created>
  <dcterms:modified xsi:type="dcterms:W3CDTF">2018-09-17T09:36:57Z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20</vt:i4>
  </property>
</Properties>
</file>